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9.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slideLayout6.xml" ContentType="application/vnd.openxmlformats-officedocument.presentationml.slideLayout+xml"/>
  <Override PartName="/ppt/slideLayouts/slideLayout5.xml" ContentType="application/vnd.openxmlformats-officedocument.presentationml.slideLayout+xml"/>
  <Override PartName="/ppt/slideLayouts/slideLayout4.xml" ContentType="application/vnd.openxmlformats-officedocument.presentationml.slideLayout+xml"/>
  <Override PartName="/ppt/slideLayouts/slideLayout3.xml" ContentType="application/vnd.openxmlformats-officedocument.presentationml.slideLayout+xml"/>
  <Override PartName="/ppt/slideLayouts/slideLayout2.xml" ContentType="application/vnd.openxmlformats-officedocument.presentationml.slideLayout+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Layouts/slideLayout1.xml" ContentType="application/vnd.openxmlformats-officedocument.presentationml.slideLayout+xml"/>
  <Override PartName="/ppt/slideMasters/slideMaster1.xml" ContentType="application/vnd.openxmlformats-officedocument.presentationml.slideMaster+xml"/>
  <Override PartName="/ppt/theme/theme2.xml" ContentType="application/vnd.openxmlformats-officedocument.theme+xml"/>
  <Override PartName="/ppt/theme/theme1.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slide" Target="slides/slide24.xml" /><Relationship Id="rId26" Type="http://schemas.openxmlformats.org/officeDocument/2006/relationships/slide" Target="slides/slide25.xml" /><Relationship Id="rId27" Type="http://schemas.openxmlformats.org/officeDocument/2006/relationships/slide" Target="slides/slide26.xml" /><Relationship Id="rId28" Type="http://schemas.openxmlformats.org/officeDocument/2006/relationships/slide" Target="slides/slide27.xml" /><Relationship Id="rId30" Type="http://schemas.openxmlformats.org/officeDocument/2006/relationships/viewProps" Target="viewProps.xml" /><Relationship Id="rId29" Type="http://schemas.openxmlformats.org/officeDocument/2006/relationships/presProps" Target="presProps.xml" /><Relationship Id="rId1" Type="http://schemas.openxmlformats.org/officeDocument/2006/relationships/slideMaster" Target="slideMasters/slideMaster1.xml" /><Relationship Id="rId32" Type="http://schemas.openxmlformats.org/officeDocument/2006/relationships/tableStyles" Target="tableStyles.xml" /><Relationship Id="rId31"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3.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6.png"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7.png" /></Relationships>
</file>

<file path=ppt/slides/_rels/slide1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8.png" /></Relationships>
</file>

<file path=ppt/slides/_rels/slide15.xml.rels><?xml version="1.0" encoding="UTF-8"?><Relationships xmlns="http://schemas.openxmlformats.org/package/2006/relationships"><Relationship Id="rId1" Type="http://schemas.openxmlformats.org/officeDocument/2006/relationships/slideLayout" Target="../slideLayouts/slideLayout8.xml" /><Relationship Id="rId3" Type="http://schemas.openxmlformats.org/officeDocument/2006/relationships/image" Target="../media/image10.png" /><Relationship Id="rId2" Type="http://schemas.openxmlformats.org/officeDocument/2006/relationships/image" Target="../media/image9.png"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Relationships xmlns="http://schemas.openxmlformats.org/package/2006/relationships"><Relationship Id="rId1" Type="http://schemas.openxmlformats.org/officeDocument/2006/relationships/slideLayout" Target="../slideLayouts/slideLayout8.xml" /><Relationship Id="rId3" Type="http://schemas.openxmlformats.org/officeDocument/2006/relationships/image" Target="../media/image12.png" /><Relationship Id="rId2" Type="http://schemas.openxmlformats.org/officeDocument/2006/relationships/image" Target="../media/image11.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3.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4.png"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platform.claude.com/docs/en/release-notes/system-prompts" TargetMode="External" /><Relationship Id="rId3" Type="http://schemas.openxmlformats.org/officeDocument/2006/relationships/hyperlink" Target="https://docs.google.com/document/d/1wyWkvOju-FPXxWnpSlzrrgugqy0RdZGNL6S3Kh5wHd4/edit?tab=t.p1f3avygez4c" TargetMode="External" /></Relationships>
</file>

<file path=ppt/slides/_rels/slide2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6.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27.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1.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hyperlink" Target="https://www.anthropic.com/news/anthropic-interviewer" TargetMode="External" /><Relationship Id="rId3" Type="http://schemas.openxmlformats.org/officeDocument/2006/relationships/image" Target="../media/image2.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8.xml" /><Relationship Id="rId2" Type="http://schemas.openxmlformats.org/officeDocument/2006/relationships/image" Target="../media/image3.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scholar.google.com.au/scholar_labs/search?hl=en" TargetMode="External"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hyperlink" Target="https://ai.studio/apps/drive/1ARexRPADBB5GNS_UC8npDZ5I7PeLNq4P" TargetMode="External" /><Relationship Id="rId3" Type="http://schemas.openxmlformats.org/officeDocument/2006/relationships/hyperlink" Target="https://claude.ai/chat/55dbf0a7-0eae-4f6f-b0fe-5e2aa24d96e5" TargetMode="External" /></Relationships>
</file>

<file path=ppt/slides/_rels/slide9.xml.rels><?xml version="1.0" encoding="UTF-8"?><Relationships xmlns="http://schemas.openxmlformats.org/package/2006/relationships"><Relationship Id="rId1" Type="http://schemas.openxmlformats.org/officeDocument/2006/relationships/slideLayout" Target="../slideLayouts/slideLayout8.xml" /><Relationship Id="rId3" Type="http://schemas.openxmlformats.org/officeDocument/2006/relationships/image" Target="../media/image5.png" /><Relationship Id="rId2" Type="http://schemas.openxmlformats.org/officeDocument/2006/relationships/image" Target="../media/image4.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lstStyle/>
          <a:p>
            <a:pPr lvl="0" indent="0" marL="0">
              <a:buNone/>
            </a:pPr>
            <a:r>
              <a:rPr/>
              <a:t>590 Lecture 7</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Social Science Survey Research</a:t>
            </a:r>
          </a:p>
          <a:p>
            <a:pPr lvl="0"/>
            <a:r>
              <a:rPr/>
              <a:t>Design surveys</a:t>
            </a:r>
          </a:p>
          <a:p>
            <a:pPr lvl="0"/>
            <a:r>
              <a:rPr/>
              <a:t>Generate code and sample data for survey analysis</a:t>
            </a:r>
          </a:p>
          <a:p>
            <a:pPr lvl="0"/>
            <a:r>
              <a:rPr/>
              <a:t>Compare results to the literature</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Crisis: LLM-generated knowledge</a:t>
            </a:r>
          </a:p>
          <a:p>
            <a:pPr lvl="0"/>
            <a:r>
              <a:rPr/>
              <a:t>Huge amounts of AI-generated submissions to journals</a:t>
            </a:r>
          </a:p>
          <a:p>
            <a:pPr lvl="0"/>
            <a:r>
              <a:rPr/>
              <a:t>“who, aside from the algorithms themselves, would want to read this LLM-generated content?”</a:t>
            </a:r>
          </a:p>
        </p:txBody>
      </p:sp>
      <p:pic>
        <p:nvPicPr>
          <p:cNvPr descr="images/pasted-image-2025-12-08T04-12-42-025Z-ba155e22.png" id="0" name="Picture 1"/>
          <p:cNvPicPr>
            <a:picLocks noGrp="1" noChangeAspect="1"/>
          </p:cNvPicPr>
          <p:nvPr/>
        </p:nvPicPr>
        <p:blipFill>
          <a:blip r:embed="rId2"/>
          <a:stretch>
            <a:fillRect/>
          </a:stretch>
        </p:blipFill>
        <p:spPr bwMode="auto">
          <a:xfrm>
            <a:off x="3568700" y="1028700"/>
            <a:ext cx="5105400" cy="2222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The Problem of Assessment</a:t>
            </a:r>
          </a:p>
          <a:p>
            <a:pPr lvl="0"/>
            <a:r>
              <a:rPr/>
              <a:t>Why do we assess academic performance?</a:t>
            </a:r>
          </a:p>
          <a:p>
            <a:pPr lvl="0"/>
            <a:r>
              <a:rPr/>
              <a:t>Does it make sense in the age of AI? What about Artificial Super Intelligence?</a:t>
            </a:r>
          </a:p>
          <a:p>
            <a:pPr lvl="0"/>
            <a:r>
              <a:rPr/>
              <a:t>Think of the entire apparatus of the education “industry”: rubrics, criteria, marking, validation?</a:t>
            </a:r>
          </a:p>
          <a:p>
            <a:pPr lvl="1"/>
            <a:r>
              <a:rPr/>
              <a:t>What are we even assessing? Individual aptitude, historical priviledge? Or the specific confluence of </a:t>
            </a:r>
            <a:r>
              <a:rPr i="1"/>
              <a:t>individual X</a:t>
            </a:r>
            <a:r>
              <a:rPr/>
              <a:t> with </a:t>
            </a:r>
            <a:r>
              <a:rPr i="1"/>
              <a:t>AI Y</a:t>
            </a:r>
            <a:r>
              <a:rPr/>
              <a:t>?</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Analogy: “High Responders” to Technology</a:t>
            </a:r>
          </a:p>
          <a:p>
            <a:pPr lvl="0"/>
            <a:r>
              <a:rPr/>
              <a:t>Example: Nike’s “supershoes” - some people respond better than others</a:t>
            </a:r>
          </a:p>
          <a:p>
            <a:pPr lvl="0"/>
            <a:r>
              <a:rPr/>
              <a:t>Are some of us “high responders” to AI? Can</a:t>
            </a:r>
          </a:p>
          <a:p>
            <a:pPr lvl="1"/>
            <a:r>
              <a:rPr/>
              <a:t>What is the role of assessment in preparing for a future of work? Is it just an arbitrary ranking?</a:t>
            </a:r>
          </a:p>
        </p:txBody>
      </p:sp>
      <p:pic>
        <p:nvPicPr>
          <p:cNvPr descr="images/pasted-image-2025-12-07T23-20-40-662Z-ab0822db.png" id="0" name="Picture 1"/>
          <p:cNvPicPr>
            <a:picLocks noGrp="1" noChangeAspect="1"/>
          </p:cNvPicPr>
          <p:nvPr/>
        </p:nvPicPr>
        <p:blipFill>
          <a:blip r:embed="rId2"/>
          <a:stretch>
            <a:fillRect/>
          </a:stretch>
        </p:blipFill>
        <p:spPr bwMode="auto">
          <a:xfrm>
            <a:off x="3683000" y="203200"/>
            <a:ext cx="48641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“Vibe” is perhaps a serious skill…</a:t>
            </a:r>
          </a:p>
          <a:p>
            <a:pPr lvl="0"/>
            <a:r>
              <a:rPr/>
              <a:t>What does Rick Rubin (music producer) actually “know”?</a:t>
            </a:r>
          </a:p>
          <a:p>
            <a:pPr lvl="0"/>
            <a:r>
              <a:rPr/>
              <a:t>In scholarship: developing a “feel” for questions worth asking - and how to answer them</a:t>
            </a:r>
          </a:p>
          <a:p>
            <a:pPr lvl="1"/>
            <a:r>
              <a:rPr b="1"/>
              <a:t>Important?</a:t>
            </a:r>
            <a:r>
              <a:rPr/>
              <a:t> AI accelerates locating dead ends… </a:t>
            </a:r>
            <a:r>
              <a:rPr i="1"/>
              <a:t>This is not the gap you think it is</a:t>
            </a:r>
            <a:r>
              <a:rPr/>
              <a:t>.</a:t>
            </a:r>
          </a:p>
        </p:txBody>
      </p:sp>
      <p:pic>
        <p:nvPicPr>
          <p:cNvPr descr="images/pasted-image-2025-12-07T23-39-40-150Z-d07acf37.png" id="0" name="Picture 1"/>
          <p:cNvPicPr>
            <a:picLocks noGrp="1" noChangeAspect="1"/>
          </p:cNvPicPr>
          <p:nvPr/>
        </p:nvPicPr>
        <p:blipFill>
          <a:blip r:embed="rId2"/>
          <a:stretch>
            <a:fillRect/>
          </a:stretch>
        </p:blipFill>
        <p:spPr bwMode="auto">
          <a:xfrm>
            <a:off x="3568700" y="774700"/>
            <a:ext cx="5105400" cy="27178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From the Heart of Silicon Valley…</a:t>
            </a:r>
          </a:p>
        </p:txBody>
      </p:sp>
      <p:pic>
        <p:nvPicPr>
          <p:cNvPr descr="images/pasted-image-2025-12-07T23-15-49-636Z-8b535cf0.png" id="0" name="Picture 1"/>
          <p:cNvPicPr>
            <a:picLocks noGrp="1" noChangeAspect="1"/>
          </p:cNvPicPr>
          <p:nvPr/>
        </p:nvPicPr>
        <p:blipFill>
          <a:blip r:embed="rId2"/>
          <a:stretch>
            <a:fillRect/>
          </a:stretch>
        </p:blipFill>
        <p:spPr bwMode="auto">
          <a:xfrm>
            <a:off x="3568700" y="698500"/>
            <a:ext cx="5105400" cy="28829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pic>
        <p:nvPicPr>
          <p:cNvPr descr="images/pasted-image-2025-12-07T23-11-24-929Z-c65ec6ef.png" id="0" name="Picture 1"/>
          <p:cNvPicPr>
            <a:picLocks noGrp="1" noChangeAspect="1"/>
          </p:cNvPicPr>
          <p:nvPr/>
        </p:nvPicPr>
        <p:blipFill>
          <a:blip r:embed="rId3"/>
          <a:stretch>
            <a:fillRect/>
          </a:stretch>
        </p:blipFill>
        <p:spPr bwMode="auto">
          <a:xfrm>
            <a:off x="3568700" y="787400"/>
            <a:ext cx="5105400" cy="26924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Skills are always “Meta” Skills</a:t>
            </a:r>
          </a:p>
          <a:p>
            <a:pPr lvl="0"/>
            <a:r>
              <a:rPr/>
              <a:t>My bias: develop the liberal arts - these are the “super shoes” / meta skills for an era of LLMs</a:t>
            </a:r>
          </a:p>
          <a:p>
            <a:pPr lvl="0"/>
            <a:r>
              <a:rPr/>
              <a:t>AI literacy = general literacy? The more “expressive” you are, the more you can make a LLM “sing”.</a:t>
            </a:r>
          </a:p>
          <a:p>
            <a:pPr lvl="0"/>
            <a:r>
              <a:rPr/>
              <a:t>Perhaps these skills are not really that assessable</a:t>
            </a:r>
          </a:p>
          <a:p>
            <a:pPr lvl="0"/>
            <a:r>
              <a:rPr/>
              <a:t>What difference does it make? What does a world without </a:t>
            </a:r>
            <a:r>
              <a:rPr i="1"/>
              <a:t>differentiation</a:t>
            </a:r>
            <a:r>
              <a:rPr/>
              <a:t> (skills, work ethic, etc) mean?</a:t>
            </a:r>
          </a:p>
        </p:txBody>
      </p:sp>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Implications? The Post-Assessment Age</a:t>
            </a:r>
          </a:p>
          <a:p>
            <a:pPr lvl="0"/>
            <a:r>
              <a:rPr/>
              <a:t>Does everyone just get a free car now? The return of the “planned economy”</a:t>
            </a:r>
          </a:p>
        </p:txBody>
      </p:sp>
      <p:pic>
        <p:nvPicPr>
          <p:cNvPr descr="images/pasted-image-2025-12-07T23-08-30-920Z-2fff3a47.png" id="0" name="Picture 1"/>
          <p:cNvPicPr>
            <a:picLocks noGrp="1" noChangeAspect="1"/>
          </p:cNvPicPr>
          <p:nvPr/>
        </p:nvPicPr>
        <p:blipFill>
          <a:blip r:embed="rId2"/>
          <a:stretch>
            <a:fillRect/>
          </a:stretch>
        </p:blipFill>
        <p:spPr bwMode="auto">
          <a:xfrm>
            <a:off x="4191000" y="203200"/>
            <a:ext cx="38735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pic>
        <p:nvPicPr>
          <p:cNvPr descr="images/pasted-image-2025-12-07T23-16-31-310Z-1501741c.png" id="0" name="Picture 1"/>
          <p:cNvPicPr>
            <a:picLocks noGrp="1" noChangeAspect="1"/>
          </p:cNvPicPr>
          <p:nvPr/>
        </p:nvPicPr>
        <p:blipFill>
          <a:blip r:embed="rId3"/>
          <a:stretch>
            <a:fillRect/>
          </a:stretch>
        </p:blipFill>
        <p:spPr bwMode="auto">
          <a:xfrm>
            <a:off x="4864100" y="203200"/>
            <a:ext cx="25273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Stiegler’s Nightmare</a:t>
            </a:r>
          </a:p>
          <a:p>
            <a:pPr lvl="0"/>
            <a:r>
              <a:rPr i="1"/>
              <a:t>The Automatic Society</a:t>
            </a:r>
          </a:p>
          <a:p>
            <a:pPr lvl="0"/>
            <a:r>
              <a:rPr/>
              <a:t>Proletarianization:</a:t>
            </a:r>
          </a:p>
          <a:p>
            <a:pPr lvl="1"/>
            <a:r>
              <a:rPr/>
              <a:t>From loss of </a:t>
            </a:r>
            <a:r>
              <a:rPr i="1"/>
              <a:t>ownership</a:t>
            </a:r>
            <a:r>
              <a:rPr/>
              <a:t> (Marx - means to production) to loss of </a:t>
            </a:r>
            <a:r>
              <a:rPr i="1"/>
              <a:t>knowledge</a:t>
            </a:r>
            <a:r>
              <a:rPr/>
              <a:t> (more literally “savoir-faire”: know-how)</a:t>
            </a:r>
          </a:p>
          <a:p>
            <a:pPr lvl="2"/>
            <a:r>
              <a:rPr/>
              <a:t>Connected also with the rise of </a:t>
            </a:r>
            <a:r>
              <a:rPr i="1"/>
              <a:t>knowledge economy</a:t>
            </a:r>
            <a:r>
              <a:rPr/>
              <a:t>, </a:t>
            </a:r>
            <a:r>
              <a:rPr i="1"/>
              <a:t>immaterial labor</a:t>
            </a:r>
            <a:r>
              <a:rPr/>
              <a:t>: work is now cognitive, informatic - susceptible to automation by </a:t>
            </a:r>
            <a:r>
              <a:rPr i="1"/>
              <a:t>artificial</a:t>
            </a:r>
            <a:r>
              <a:rPr/>
              <a:t> cognition</a:t>
            </a:r>
          </a:p>
          <a:p>
            <a:pPr lvl="1"/>
            <a:r>
              <a:rPr/>
              <a:t>Plato’s </a:t>
            </a:r>
            <a:r>
              <a:rPr i="1"/>
              <a:t>Pharmakon</a:t>
            </a:r>
            <a:r>
              <a:rPr/>
              <a:t>: writing is poison (destroys memory) but also cure (sustains memory)</a:t>
            </a:r>
          </a:p>
          <a:p>
            <a:pPr lvl="0"/>
            <a:r>
              <a:rPr/>
              <a:t>Technology leads to collective loss of </a:t>
            </a:r>
            <a:r>
              <a:rPr i="1"/>
              <a:t>knowing-how</a:t>
            </a:r>
            <a:r>
              <a:rPr/>
              <a:t> - Can be “cured” by alternative organizations of technology and social conditions (but how? answers are non-specific, strangely reactionary)</a:t>
            </a:r>
          </a:p>
        </p:txBody>
      </p:sp>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Ruha Benjamin’s </a:t>
            </a:r>
            <a:r>
              <a:rPr b="1" i="1"/>
              <a:t>Race After Technology</a:t>
            </a:r>
          </a:p>
          <a:p>
            <a:pPr lvl="0"/>
            <a:r>
              <a:rPr/>
              <a:t>“Abolitionist Tools”</a:t>
            </a:r>
          </a:p>
          <a:p>
            <a:pPr lvl="0"/>
            <a:r>
              <a:rPr/>
              <a:t>Translation to scholarly contexts: thinking AI as a </a:t>
            </a:r>
            <a:r>
              <a:rPr i="1"/>
              <a:t>liberational</a:t>
            </a:r>
            <a:r>
              <a:rPr/>
              <a:t> technology - non-competitive knowledge without assessment, careerism, quantification, discrimination</a:t>
            </a:r>
          </a:p>
        </p:txBody>
      </p:sp>
      <p:pic>
        <p:nvPicPr>
          <p:cNvPr descr="images/pasted-image-2025-12-08T00-18-46-487Z-bb3fc6d7.png" id="0" name="Picture 1"/>
          <p:cNvPicPr>
            <a:picLocks noGrp="1" noChangeAspect="1"/>
          </p:cNvPicPr>
          <p:nvPr/>
        </p:nvPicPr>
        <p:blipFill>
          <a:blip r:embed="rId2"/>
          <a:stretch>
            <a:fillRect/>
          </a:stretch>
        </p:blipFill>
        <p:spPr bwMode="auto">
          <a:xfrm>
            <a:off x="4191000" y="203200"/>
            <a:ext cx="3873500" cy="38735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What We’ve Covered</a:t>
            </a:r>
          </a:p>
          <a:p>
            <a:pPr lvl="0"/>
            <a:r>
              <a:rPr/>
              <a:t>Week 1: Research Topic &amp; Question</a:t>
            </a:r>
          </a:p>
          <a:p>
            <a:pPr lvl="0"/>
            <a:r>
              <a:rPr/>
              <a:t>Week 2: Method &amp; Recipe for the Literature Review</a:t>
            </a:r>
          </a:p>
          <a:p>
            <a:pPr lvl="0"/>
            <a:r>
              <a:rPr/>
              <a:t>Week 3: Vibe Scholarship - Applying AI to Close &amp; Distant Reading</a:t>
            </a:r>
          </a:p>
          <a:p>
            <a:pPr lvl="0"/>
            <a:r>
              <a:rPr/>
              <a:t>Week 4: Reading Spivak with AI &amp; Writing for Humanities and the Sciences</a:t>
            </a:r>
          </a:p>
          <a:p>
            <a:pPr lvl="0"/>
            <a:r>
              <a:rPr/>
              <a:t>Week 5: Structuring the Literature Review</a:t>
            </a:r>
          </a:p>
          <a:p>
            <a:pPr lvl="0"/>
            <a:r>
              <a:rPr/>
              <a:t>Week 6: Sociology of Knowledge / Reflexivity / Acknowledging AI</a:t>
            </a:r>
          </a:p>
        </p:txBody>
      </p:sp>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Filling gaps vs Producing spaces</a:t>
            </a:r>
          </a:p>
          <a:p>
            <a:pPr lvl="0"/>
            <a:r>
              <a:rPr/>
              <a:t>Perhaps: to re-thinking knowledge beyond a logic of accumulation (the metaphor of filling “gaps” might be a trap for us here - as through knowledge is a </a:t>
            </a:r>
            <a:r>
              <a:rPr i="1"/>
              <a:t>container</a:t>
            </a:r>
            <a:r>
              <a:rPr/>
              <a:t>)</a:t>
            </a:r>
          </a:p>
          <a:p>
            <a:pPr lvl="1"/>
            <a:r>
              <a:rPr/>
              <a:t>Instead focus on knowledge as creative, expansive - instead </a:t>
            </a:r>
            <a:r>
              <a:rPr i="1"/>
              <a:t>producing</a:t>
            </a:r>
            <a:r>
              <a:rPr/>
              <a:t> gaps, spaces - </a:t>
            </a:r>
            <a:r>
              <a:rPr i="1"/>
              <a:t>fractal</a:t>
            </a:r>
            <a:r>
              <a:rPr/>
              <a:t> metaphor</a:t>
            </a:r>
          </a:p>
        </p:txBody>
      </p:sp>
      <p:pic>
        <p:nvPicPr>
          <p:cNvPr descr="images/pasted-image-2025-12-08T04-27-36-189Z-33065933.png" id="0" name="Picture 1"/>
          <p:cNvPicPr>
            <a:picLocks noGrp="1" noChangeAspect="1"/>
          </p:cNvPicPr>
          <p:nvPr/>
        </p:nvPicPr>
        <p:blipFill>
          <a:blip r:embed="rId2"/>
          <a:stretch>
            <a:fillRect/>
          </a:stretch>
        </p:blipFill>
        <p:spPr bwMode="auto">
          <a:xfrm>
            <a:off x="3568700" y="749300"/>
            <a:ext cx="5105400" cy="27813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What does this all mean?</a:t>
            </a:r>
          </a:p>
          <a:p>
            <a:pPr lvl="0"/>
            <a:r>
              <a:rPr/>
              <a:t>AI is disruptive, threatening: to what we think of as the correct, established ways of doing things can be accelerated, automated.</a:t>
            </a:r>
          </a:p>
          <a:p>
            <a:pPr lvl="0"/>
            <a:r>
              <a:rPr/>
              <a:t>De-stabilized (already low) confidence in academic institutions - anyone now can produce a report</a:t>
            </a:r>
          </a:p>
          <a:p>
            <a:pPr lvl="0"/>
            <a:r>
              <a:rPr/>
              <a:t>Yet now </a:t>
            </a:r>
            <a:r>
              <a:rPr i="1"/>
              <a:t>indispensable</a:t>
            </a:r>
            <a:r>
              <a:rPr/>
              <a:t> to the work of scholarship</a:t>
            </a:r>
          </a:p>
          <a:p>
            <a:pPr lvl="0"/>
            <a:r>
              <a:rPr/>
              <a:t>Requires new fundamental orientations toward the purposes and methods of scholarship, knowing…</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Final assignment</a:t>
            </a:r>
          </a:p>
          <a:p>
            <a:pPr lvl="0"/>
            <a:r>
              <a:rPr/>
              <a:t>My emphasis on this course is on the </a:t>
            </a:r>
            <a:r>
              <a:rPr b="1"/>
              <a:t>workshop</a:t>
            </a:r>
            <a:r>
              <a:rPr/>
              <a:t> nature of the material - aims to prepare for general / special field, other literature review work</a:t>
            </a:r>
          </a:p>
          <a:p>
            <a:pPr lvl="0"/>
            <a:r>
              <a:rPr/>
              <a:t>Grading will be indicative of this</a:t>
            </a:r>
          </a:p>
          <a:p>
            <a:pPr lvl="1"/>
            <a:r>
              <a:rPr/>
              <a:t>What is an “</a:t>
            </a:r>
            <a:r>
              <a:rPr b="1"/>
              <a:t>A</a:t>
            </a:r>
            <a:r>
              <a:rPr/>
              <a:t>”?</a:t>
            </a:r>
          </a:p>
          <a:p>
            <a:pPr lvl="1"/>
            <a:r>
              <a:rPr/>
              <a:t>Roughly </a:t>
            </a:r>
            <a:r>
              <a:rPr b="1"/>
              <a:t>1 - 1.5K</a:t>
            </a:r>
            <a:r>
              <a:rPr/>
              <a:t> words - use of </a:t>
            </a:r>
            <a:r>
              <a:rPr b="1"/>
              <a:t>concise</a:t>
            </a:r>
            <a:r>
              <a:rPr/>
              <a:t> language</a:t>
            </a:r>
          </a:p>
          <a:p>
            <a:pPr lvl="1"/>
            <a:r>
              <a:rPr b="1"/>
              <a:t>Heavy</a:t>
            </a:r>
            <a:r>
              <a:rPr/>
              <a:t> use of signposting / metadiscourse</a:t>
            </a:r>
          </a:p>
          <a:p>
            <a:pPr lvl="1"/>
            <a:r>
              <a:rPr/>
              <a:t>Demonstration of clear principle of </a:t>
            </a:r>
            <a:r>
              <a:rPr b="1"/>
              <a:t>organization</a:t>
            </a:r>
            <a:r>
              <a:rPr/>
              <a:t> (thematic / chronological / developmental etc)</a:t>
            </a:r>
          </a:p>
          <a:p>
            <a:pPr lvl="1"/>
            <a:r>
              <a:rPr/>
              <a:t>Appropriate use of language for the apparent </a:t>
            </a:r>
            <a:r>
              <a:rPr b="1"/>
              <a:t>audience</a:t>
            </a:r>
          </a:p>
          <a:p>
            <a:pPr lvl="1"/>
            <a:r>
              <a:rPr/>
              <a:t>Some sense of an </a:t>
            </a:r>
            <a:r>
              <a:rPr b="1"/>
              <a:t>independent and critical stance </a:t>
            </a:r>
            <a:r>
              <a:rPr/>
              <a:t>toward your material</a:t>
            </a:r>
          </a:p>
          <a:p>
            <a:pPr lvl="1"/>
            <a:r>
              <a:rPr/>
              <a:t>Statement of </a:t>
            </a:r>
            <a:r>
              <a:rPr b="1"/>
              <a:t>gap filled</a:t>
            </a:r>
            <a:r>
              <a:rPr/>
              <a:t> (or </a:t>
            </a:r>
            <a:r>
              <a:rPr b="1"/>
              <a:t>space to be produced</a:t>
            </a:r>
            <a:r>
              <a:rPr/>
              <a:t>) by your research</a:t>
            </a:r>
          </a:p>
          <a:p>
            <a:pPr lvl="2"/>
            <a:r>
              <a:rPr/>
              <a:t>And the </a:t>
            </a:r>
            <a:r>
              <a:rPr b="1"/>
              <a:t>persuasiveness</a:t>
            </a:r>
            <a:r>
              <a:rPr/>
              <a:t> of this statement, given the </a:t>
            </a:r>
            <a:r>
              <a:rPr b="1"/>
              <a:t>preceding evidence</a:t>
            </a:r>
            <a:r>
              <a:rPr/>
              <a:t> from the literature</a:t>
            </a:r>
          </a:p>
          <a:p>
            <a:pPr lvl="1"/>
            <a:r>
              <a:rPr/>
              <a:t>Due </a:t>
            </a:r>
            <a:r>
              <a:rPr b="1"/>
              <a:t>acknowledgement of AI</a:t>
            </a:r>
          </a:p>
          <a:p>
            <a:pPr lvl="0"/>
            <a:r>
              <a:rPr/>
              <a:t>I won’t know your field: I won’t be grading on whether you include everything</a:t>
            </a:r>
          </a:p>
        </p:txBody>
      </p:sp>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Activity: Dialectical Exchange</a:t>
            </a:r>
          </a:p>
          <a:p>
            <a:pPr lvl="0"/>
            <a:r>
              <a:rPr/>
              <a:t>Background: What is the </a:t>
            </a:r>
            <a:r>
              <a:rPr i="1"/>
              <a:t>dialectic</a:t>
            </a:r>
            <a:r>
              <a:rPr/>
              <a:t>?</a:t>
            </a:r>
          </a:p>
          <a:p>
            <a:pPr lvl="1"/>
            <a:r>
              <a:rPr/>
              <a:t>Socratic dialectic - find the truth via relentless questioning (think: TV lawyers)</a:t>
            </a:r>
          </a:p>
          <a:p>
            <a:pPr lvl="2"/>
            <a:r>
              <a:rPr/>
              <a:t>Truth is “whittled away” from the error that surrounds it</a:t>
            </a:r>
          </a:p>
          <a:p>
            <a:pPr lvl="2"/>
            <a:r>
              <a:rPr/>
              <a:t>Question (Socrates) and answer (respondent) progressively move towards the truth (truth is journey / process)</a:t>
            </a:r>
          </a:p>
          <a:p>
            <a:pPr lvl="1"/>
            <a:r>
              <a:rPr/>
              <a:t>Hegelian dialectic: same idea, but more formal:</a:t>
            </a:r>
          </a:p>
          <a:p>
            <a:pPr lvl="2"/>
            <a:r>
              <a:rPr i="1"/>
              <a:t>Thesis</a:t>
            </a:r>
            <a:r>
              <a:rPr/>
              <a:t>: the current status quo</a:t>
            </a:r>
          </a:p>
          <a:p>
            <a:pPr lvl="2"/>
            <a:r>
              <a:rPr i="1"/>
              <a:t>Antithesis</a:t>
            </a:r>
            <a:r>
              <a:rPr/>
              <a:t>: an opposing view</a:t>
            </a:r>
          </a:p>
          <a:p>
            <a:pPr lvl="2"/>
            <a:r>
              <a:rPr i="1"/>
              <a:t>Synthesis</a:t>
            </a:r>
            <a:r>
              <a:rPr/>
              <a:t>: the reconciliation of </a:t>
            </a:r>
            <a:r>
              <a:rPr i="1"/>
              <a:t>thesis</a:t>
            </a:r>
            <a:r>
              <a:rPr/>
              <a:t> and </a:t>
            </a:r>
            <a:r>
              <a:rPr i="1"/>
              <a:t>antithesis</a:t>
            </a:r>
          </a:p>
        </p:txBody>
      </p:sp>
    </p:spTree>
  </p:cSld>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Can AI be a dialectical partner / guide?</a:t>
            </a:r>
          </a:p>
          <a:p>
            <a:pPr lvl="0" indent="0" marL="0">
              <a:buNone/>
            </a:pPr>
            <a:r>
              <a:rPr>
                <a:hlinkClick r:id="rId2"/>
              </a:rPr>
              <a:t>System Prompts - Claude Docs</a:t>
            </a:r>
          </a:p>
          <a:p>
            <a:pPr lvl="0" indent="0" marL="0">
              <a:buNone/>
            </a:pPr>
            <a:r>
              <a:rPr>
                <a:hlinkClick r:id="rId3"/>
              </a:rPr>
              <a:t>ERAM 590 - Google Docs</a:t>
            </a:r>
          </a:p>
          <a:p>
            <a:pPr lvl="0" indent="0" marL="0">
              <a:buNone/>
            </a:pPr>
            <a:r>
              <a:rPr/>
              <a:t>Following Claude’s example we are going to develop a fancy multipart prompt: - Assignment (from the syllabus) - Criteria - Assessment - Review Synopsis - Review Structural Principle - Review Audience - Dialectic Prompt</a:t>
            </a:r>
          </a:p>
          <a:p>
            <a:pPr lvl="0" indent="0" marL="0">
              <a:buNone/>
            </a:pPr>
            <a:r>
              <a:rPr/>
              <a:t>Why so fancy?</a:t>
            </a:r>
          </a:p>
        </p:txBody>
      </p:sp>
    </p:spTree>
  </p:cSld>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Variants on the Dialectic Prompt</a:t>
            </a:r>
          </a:p>
          <a:p>
            <a:pPr lvl="0" indent="0" marL="1270000">
              <a:buNone/>
            </a:pPr>
            <a:r>
              <a:rPr sz="2000"/>
              <a:t>I need to write this literature review. Don’t write it for me. Instead, be my dialectical guide. Using criteria, structural principle and audience, help me develop the synopsis into an ‘A’ grade paper!</a:t>
            </a:r>
          </a:p>
          <a:p>
            <a:pPr lvl="0" indent="0" marL="1270000">
              <a:buNone/>
            </a:pPr>
            <a:r>
              <a:rPr sz="2000"/>
              <a:t>Be my Socratic dialogue partner.</a:t>
            </a:r>
          </a:p>
          <a:p>
            <a:pPr lvl="0" indent="0" marL="1270000">
              <a:buNone/>
            </a:pPr>
            <a:r>
              <a:rPr sz="2000"/>
              <a:t>I want to illustrate for a class the process of the dialectic, with AI as partner / guide. Below is a synposis of a literature review. Let’s call this the “thesis”. Can you examine this thesis, engaging in a dialectical process to pose an antithesis - then help arrive at a synthesis?</a:t>
            </a:r>
          </a:p>
        </p:txBody>
      </p:sp>
    </p:spTree>
  </p:cSld>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buNone/>
            </a:pPr>
            <a:r>
              <a:rPr/>
              <a:t>  Final Literature Review (40%) Throughout the course you will develop a literature review around a research topic and question of your choice. This may relate to a future dissertation topic or question, or some other research question. In total, the Literature Review should be 6-8 pages in length.   • Develop novel, significant and feasible research question • Compile relevant map of the field relating to the research question • Choose and apply appropriate citation practices (science / humanities / mix) for question &amp; field • Use framing / signposting / metadiscursive language • Show reflexivity as a scholar • Acknowledge and demonstrate appropriate use of AI • Use all of the above to highlight a plausible gap in the literature   - What is an “</a:t>
            </a:r>
            <a:r>
              <a:rPr b="1"/>
              <a:t>A</a:t>
            </a:r>
            <a:r>
              <a:rPr/>
              <a:t>”? - Roughly </a:t>
            </a:r>
            <a:r>
              <a:rPr b="1"/>
              <a:t>1.5 - 2.0K</a:t>
            </a:r>
            <a:r>
              <a:rPr/>
              <a:t> words - use of </a:t>
            </a:r>
            <a:r>
              <a:rPr b="1"/>
              <a:t>concise</a:t>
            </a:r>
            <a:r>
              <a:rPr/>
              <a:t> language - </a:t>
            </a:r>
            <a:r>
              <a:rPr b="1"/>
              <a:t>Heavy</a:t>
            </a:r>
            <a:r>
              <a:rPr/>
              <a:t> use of signposting / metadiscourse - Demonstration of clear principle of </a:t>
            </a:r>
            <a:r>
              <a:rPr b="1"/>
              <a:t>organization</a:t>
            </a:r>
            <a:r>
              <a:rPr/>
              <a:t> (thematic / chronological / developmental etc) - Appropriate use of language for the apparent </a:t>
            </a:r>
            <a:r>
              <a:rPr b="1"/>
              <a:t>audience</a:t>
            </a:r>
            <a:r>
              <a:rPr/>
              <a:t> - Some sense of an </a:t>
            </a:r>
            <a:r>
              <a:rPr b="1"/>
              <a:t>independent and critical stance </a:t>
            </a:r>
            <a:r>
              <a:rPr/>
              <a:t>toward your material - Statement of </a:t>
            </a:r>
            <a:r>
              <a:rPr b="1"/>
              <a:t>gap filled</a:t>
            </a:r>
            <a:r>
              <a:rPr/>
              <a:t> (or </a:t>
            </a:r>
            <a:r>
              <a:rPr b="1"/>
              <a:t>space to be produced</a:t>
            </a:r>
            <a:r>
              <a:rPr/>
              <a:t>) by your research - And the </a:t>
            </a:r>
            <a:r>
              <a:rPr b="1"/>
              <a:t>persuasiveness</a:t>
            </a:r>
            <a:r>
              <a:rPr/>
              <a:t> of this statement, given the </a:t>
            </a:r>
            <a:r>
              <a:rPr b="1"/>
              <a:t>preceding evidence</a:t>
            </a:r>
            <a:r>
              <a:rPr/>
              <a:t> from the literature - Due </a:t>
            </a:r>
            <a:r>
              <a:rPr b="1"/>
              <a:t>acknowledgement of AI</a:t>
            </a:r>
            <a:r>
              <a:rPr/>
              <a:t>   In this review, I begin by outlining current research on the technical performance and global expansion of LEO satellite networks. I then examine scholarship addressing digital inclusion challenges in underserved regions, highlighting persistent infrastructural and socioeconomic barriers. I further explore studies on technology-enabled learning initiatives, emphasizing what is known—and what remains speculative—about satellite-supported education models. Finally, I demonstrate that while these bodies of research each contribute important insights, none sufficiently integrate technical, social, and pedagogical perspectives to explain how LEO satellites can equitably support learners in remote communities. As a result, this review establishes the need for a unified, implementation-focused framework that bridges technological capability with educational equity.   The literature review will be organized according to theme.   Tech-savvy but critical scholars. Probably trained in STS (Latour, Law, Benjamin etc).   I need to write this literature review. Don’t write it for me. Instead, be my dialectical guide. Using criteria, structural principle and audience, help me develop the synopsis into an ‘A’ grade paper!  &lt;/dialectic_guide</a:t>
            </a:r>
          </a:p>
        </p:txBody>
      </p:sp>
    </p:spTree>
  </p:cSld>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Re-cap on course purpose</a:t>
            </a:r>
          </a:p>
          <a:p>
            <a:pPr lvl="0" indent="0" marL="0">
              <a:buNone/>
            </a:pPr>
            <a:r>
              <a:rPr/>
              <a:t>Dual: - ERAM - focus on mechanics, technical detail of the literature review - But also examine how AI is being worked into practices of scholarship - and to be attentive and crtical towards that - Future is complex, challenging - “cyber-social” – with mixed effects and opportunities - Need for critical AI literacies - stay vigilant!</a:t>
            </a:r>
          </a:p>
        </p:txBody>
      </p:sp>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This Week - Final Week</a:t>
            </a:r>
          </a:p>
          <a:p>
            <a:pPr lvl="0"/>
            <a:r>
              <a:rPr/>
              <a:t>Topical discussion: The Automatic Academy? The Future of Scholarship</a:t>
            </a:r>
          </a:p>
          <a:p>
            <a:pPr lvl="0"/>
            <a:r>
              <a:rPr/>
              <a:t>Synthesizing the course into a draft review - Preparation for Final Assessment</a:t>
            </a:r>
          </a:p>
          <a:p>
            <a:pPr lvl="0"/>
            <a:r>
              <a:rPr/>
              <a:t>Take summary paragraph from Week 6 and expand into 1,500 - 2,000 words</a:t>
            </a:r>
          </a:p>
          <a:p>
            <a:pPr lvl="0"/>
            <a:r>
              <a:rPr/>
              <a:t>Re-cap on course purpose</a:t>
            </a:r>
          </a:p>
        </p:txBody>
      </p:sp>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The Automatic Academy? The Future of Scholarship</a:t>
            </a:r>
          </a:p>
          <a:p>
            <a:pPr lvl="0"/>
            <a:r>
              <a:rPr/>
              <a:t>Let’s test ChatGPT group chat…</a:t>
            </a:r>
          </a:p>
          <a:p>
            <a:pPr lvl="0"/>
            <a:r>
              <a:rPr/>
              <a:t>Where is automation happening? Some examples….</a:t>
            </a:r>
          </a:p>
        </p:txBody>
      </p:sp>
      <p:pic>
        <p:nvPicPr>
          <p:cNvPr descr="images/pasted-image-2025-12-07T05-19-16-293Z-eef41f0c.png" id="0" name="Picture 1"/>
          <p:cNvPicPr>
            <a:picLocks noGrp="1" noChangeAspect="1"/>
          </p:cNvPicPr>
          <p:nvPr/>
        </p:nvPicPr>
        <p:blipFill>
          <a:blip r:embed="rId2"/>
          <a:stretch>
            <a:fillRect/>
          </a:stretch>
        </p:blipFill>
        <p:spPr bwMode="auto">
          <a:xfrm>
            <a:off x="3568700" y="571500"/>
            <a:ext cx="5105400" cy="31496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Anthropic Interviewer</a:t>
            </a:r>
          </a:p>
          <a:p>
            <a:pPr lvl="0"/>
            <a:r>
              <a:rPr>
                <a:hlinkClick r:id="rId2"/>
              </a:rPr>
              <a:t>Introducing Anthropic Interviewer  Anthropic</a:t>
            </a:r>
            <a:r>
              <a:rPr/>
              <a:t> - Compare with Magee et al. 2023 - tables have turned (AI now interviewing the human)</a:t>
            </a:r>
          </a:p>
        </p:txBody>
      </p:sp>
      <p:pic>
        <p:nvPicPr>
          <p:cNvPr descr="images/pasted-image-2025-12-08T23-26-42-224Z-973ff89f.png" id="0" name="Picture 1"/>
          <p:cNvPicPr>
            <a:picLocks noGrp="1" noChangeAspect="1"/>
          </p:cNvPicPr>
          <p:nvPr/>
        </p:nvPicPr>
        <p:blipFill>
          <a:blip r:embed="rId3"/>
          <a:stretch>
            <a:fillRect/>
          </a:stretch>
        </p:blipFill>
        <p:spPr bwMode="auto">
          <a:xfrm>
            <a:off x="3568700" y="533400"/>
            <a:ext cx="5105400" cy="32004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Thematic Analysis</a:t>
            </a:r>
          </a:p>
          <a:p>
            <a:pPr lvl="0" indent="0" marL="0">
              <a:buNone/>
            </a:pPr>
            <a:r>
              <a:rPr/>
              <a:t>Human vs LLM thematic analysis: - Algorithms are biased - but run against human bias - Coding fatigue - too many themes, sense of duplication, saturation - The machine doesn’t tire… related but different biases</a:t>
            </a:r>
          </a:p>
        </p:txBody>
      </p:sp>
      <p:pic>
        <p:nvPicPr>
          <p:cNvPr descr="images/pasted-image-2025-12-07T05-20-48-333Z-79dfa4c3.png" id="0" name="Picture 1"/>
          <p:cNvPicPr>
            <a:picLocks noGrp="1" noChangeAspect="1"/>
          </p:cNvPicPr>
          <p:nvPr/>
        </p:nvPicPr>
        <p:blipFill>
          <a:blip r:embed="rId2"/>
          <a:stretch>
            <a:fillRect/>
          </a:stretch>
        </p:blipFill>
        <p:spPr bwMode="auto">
          <a:xfrm>
            <a:off x="3568700" y="749300"/>
            <a:ext cx="5105400" cy="27940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Literature Gap Analysis - Google Scholar Labs</a:t>
            </a:r>
          </a:p>
          <a:p>
            <a:pPr lvl="0" indent="0" marL="0">
              <a:buNone/>
            </a:pPr>
            <a:r>
              <a:rPr>
                <a:hlinkClick r:id="rId2"/>
              </a:rPr>
              <a:t>Sign in - Google Accounts</a:t>
            </a:r>
          </a:p>
        </p:txBody>
      </p:sp>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indent="0" marL="0">
              <a:spcBef>
                <a:spcPts val="3000"/>
              </a:spcBef>
              <a:buNone/>
            </a:pPr>
            <a:r>
              <a:rPr b="1"/>
              <a:t>Agent-based Models</a:t>
            </a:r>
          </a:p>
          <a:p>
            <a:pPr lvl="0"/>
            <a:r>
              <a:rPr/>
              <a:t>“Computational sociology” - building models to simulate complex behavior</a:t>
            </a:r>
          </a:p>
          <a:p>
            <a:pPr lvl="0"/>
            <a:r>
              <a:rPr>
                <a:hlinkClick r:id="rId2"/>
              </a:rPr>
              <a:t>Sign in - Google Accounts</a:t>
            </a:r>
          </a:p>
          <a:p>
            <a:pPr lvl="0"/>
            <a:r>
              <a:rPr/>
              <a:t>Claude </a:t>
            </a:r>
            <a:r>
              <a:rPr>
                <a:hlinkClick r:id="rId3"/>
              </a:rPr>
              <a:t>claude.ai</a:t>
            </a:r>
          </a:p>
        </p:txBody>
      </p:sp>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idx="2" sz="half" type="body"/>
          </p:nvPr>
        </p:nvSpPr>
        <p:spPr/>
        <p:txBody>
          <a:bodyPr/>
          <a:lstStyle/>
          <a:p>
            <a:pPr lvl="0" indent="0" marL="0">
              <a:spcBef>
                <a:spcPts val="3000"/>
              </a:spcBef>
              <a:buNone/>
            </a:pPr>
            <a:r>
              <a:rPr b="1"/>
              <a:t>Mathematical / Scientific Research</a:t>
            </a:r>
          </a:p>
          <a:p>
            <a:pPr lvl="0"/>
            <a:r>
              <a:rPr/>
              <a:t>Common approach now to problem-solving - so-called “neuro-symbolic” reasoning</a:t>
            </a:r>
          </a:p>
          <a:p>
            <a:pPr lvl="1"/>
            <a:r>
              <a:rPr/>
              <a:t>LLM + tools - specifically Python</a:t>
            </a:r>
          </a:p>
          <a:p>
            <a:pPr lvl="1"/>
            <a:r>
              <a:rPr/>
              <a:t>Solve some problem - watch AI generate, run &amp; evaluate Python code</a:t>
            </a:r>
          </a:p>
        </p:txBody>
      </p:sp>
      <p:pic>
        <p:nvPicPr>
          <p:cNvPr descr="images/pasted-image-2025-12-08T21-58-45-032Z-4b1c80ac.png" id="0" name="Picture 1"/>
          <p:cNvPicPr>
            <a:picLocks noGrp="1" noChangeAspect="1"/>
          </p:cNvPicPr>
          <p:nvPr/>
        </p:nvPicPr>
        <p:blipFill>
          <a:blip r:embed="rId2"/>
          <a:stretch>
            <a:fillRect/>
          </a:stretch>
        </p:blipFill>
        <p:spPr bwMode="auto">
          <a:xfrm>
            <a:off x="3568700" y="889000"/>
            <a:ext cx="5105400" cy="24892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pic>
        <p:nvPicPr>
          <p:cNvPr descr="images/pasted-image-2025-12-08T21-54-10-987Z-ab24f22a.png" id="0" name="Picture 1"/>
          <p:cNvPicPr>
            <a:picLocks noGrp="1" noChangeAspect="1"/>
          </p:cNvPicPr>
          <p:nvPr/>
        </p:nvPicPr>
        <p:blipFill>
          <a:blip r:embed="rId3"/>
          <a:stretch>
            <a:fillRect/>
          </a:stretch>
        </p:blipFill>
        <p:spPr bwMode="auto">
          <a:xfrm>
            <a:off x="3568700" y="965200"/>
            <a:ext cx="5105400" cy="2362200"/>
          </a:xfrm>
          <a:prstGeom prst="rect">
            <a:avLst/>
          </a:prstGeom>
          <a:noFill/>
          <a:ln w="9525">
            <a:noFill/>
            <a:headEnd/>
            <a:tailEnd/>
          </a:ln>
        </p:spPr>
      </p:pic>
      <p:sp>
        <p:nvSpPr>
          <p:cNvPr id="1" name="TextBox 3"/>
          <p:cNvSpPr txBox="1"/>
          <p:nvPr/>
        </p:nvSpPr>
        <p:spPr>
          <a:xfrm>
            <a:off x="3568700" y="4076700"/>
            <a:ext cx="5105400" cy="508000"/>
          </a:xfrm>
          <a:prstGeom prst="rect">
            <a:avLst/>
          </a:prstGeom>
          <a:noFill/>
        </p:spPr>
        <p:txBody>
          <a:bodyPr/>
          <a:lstStyle/>
          <a:p>
            <a:pPr lvl="0" indent="0" marL="0" algn="ctr">
              <a:buNone/>
            </a:pPr>
            <a:r>
              <a:rPr/>
              <a:t>Image</a:t>
            </a:r>
          </a:p>
        </p:txBody>
      </p:sp>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dcterms:created xsi:type="dcterms:W3CDTF">2025-12-10T11:14:28Z</dcterms:created>
  <dcterms:modified xsi:type="dcterms:W3CDTF">2025-12-10T11:14:28Z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bibliography">
    <vt:lpwstr/>
  </property>
</Properties>
</file>